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59" r:id="rId7"/>
    <p:sldId id="266" r:id="rId8"/>
    <p:sldId id="267" r:id="rId9"/>
    <p:sldId id="260" r:id="rId10"/>
    <p:sldId id="268" r:id="rId11"/>
    <p:sldId id="269" r:id="rId12"/>
    <p:sldId id="261" r:id="rId13"/>
    <p:sldId id="270" r:id="rId14"/>
    <p:sldId id="262" r:id="rId15"/>
    <p:sldId id="263" r:id="rId16"/>
    <p:sldId id="265" r:id="rId1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3981"/>
    <a:srgbClr val="E61A60"/>
    <a:srgbClr val="9E6CA5"/>
    <a:srgbClr val="45B778"/>
    <a:srgbClr val="00A0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D6D7A6-7A5B-614A-C89D-0C179CC6EA3D}" v="117" dt="2026-09-22T14:20:05.6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Style moyen 4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9834A6-9F7E-4E24-A64E-8C7B5D055D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dirty="0"/>
              <a:t>Rapport établissement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71F86A2-0981-45EE-A40B-D8F17556F0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B4B383-FA34-48F5-BCA3-FE159CF79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CA4A-B497-440E-A792-0A94DE79C1DA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6F967E-8D8F-4423-A8E6-D331B2CB7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3EC1D5-514E-4407-9B01-57B6202AD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68D6-E1C3-49D6-A0BF-E036BF75B0BA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11D267-5CA8-4D2B-9B4A-9AF3BDD10B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>
            <a:off x="1" y="0"/>
            <a:ext cx="12192000" cy="36406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10A2934-3AF1-4577-917D-1B7DD37371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 rot="16200000">
            <a:off x="8752749" y="3416969"/>
            <a:ext cx="6517995" cy="36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890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4470EF-53E4-4D6E-B98A-462691D20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rgbClr val="00A0DD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A4190A7-0E04-4852-9376-60DDF4CB69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F4DC55C-F6BB-4B35-9543-4A35975BB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CA4A-B497-440E-A792-0A94DE79C1DA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BC96BA-71E8-4D8A-BBEF-C55E5B23F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DDB7DF9-D25E-480D-84D6-5FA2EFEA5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68D6-E1C3-49D6-A0BF-E036BF75B0BA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339B8A2-246F-4EDE-BCAB-AE12667E00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>
            <a:off x="1" y="0"/>
            <a:ext cx="12192000" cy="36406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06EFA77-D3E0-428A-81DD-977637FCFD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 rot="16200000">
            <a:off x="8752749" y="3416969"/>
            <a:ext cx="6517995" cy="36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477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EAB4F6-9CA0-4749-81BB-1188AEBE9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00A0DD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6B11440-6D80-480E-90B0-A4592DC57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3137246-C9DC-4E0D-80ED-B1287B12E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CA4A-B497-440E-A792-0A94DE79C1DA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8F8BA60-92A4-4134-A2F7-0534995EC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B05F6A-F0A9-4BE8-A6B2-56EA5794D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68D6-E1C3-49D6-A0BF-E036BF75B0BA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B5DDEB8-7FB3-4134-A2D6-1591587978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>
            <a:off x="1" y="0"/>
            <a:ext cx="12192000" cy="36406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BCAC05E-D2CE-4D0B-94F6-2925E802C1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 rot="16200000">
            <a:off x="8752749" y="3416969"/>
            <a:ext cx="6517995" cy="36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075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F3242F-8ACC-4EE6-9EF8-6779C3AA5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rgbClr val="00A0DD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CD8BE8F-605D-4CB9-8992-FCB198ADC0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398129A-A3F9-4AE5-87C3-39C2078DF7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3E3B473-1F57-4CBE-861E-B11C7BD10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CA4A-B497-440E-A792-0A94DE79C1DA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C76BDA0-ACD2-4EC4-8543-FCC087F0E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745C6DF-A72D-4434-8D85-AD061D164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68D6-E1C3-49D6-A0BF-E036BF75B0BA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5B35867-8C9B-4564-B2CE-05CDF9F093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>
            <a:off x="1" y="0"/>
            <a:ext cx="12192000" cy="36406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2DAB1E-8EA9-449A-A1DD-4DF2FD4849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 rot="16200000">
            <a:off x="8752749" y="3416969"/>
            <a:ext cx="6517995" cy="36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039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886BF0-B43E-4377-B2A4-D71BFBDA5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lang="fr-FR" sz="3600" kern="1200" dirty="0">
                <a:solidFill>
                  <a:srgbClr val="00A0D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F0A6DF8-604B-43BC-B81D-D543752FF9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111C1D-9CAF-461B-8C97-E572DE8365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F971112-3F3A-4DE6-AD88-03F9DFFF5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A9AD462-DFE9-4400-879F-53030894CB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45404D1-C734-4C4F-9A80-424104B83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CA4A-B497-440E-A792-0A94DE79C1DA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7DA3BA1-6E1C-42DC-8677-E6AFB537B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BE0CE7F-4719-4C51-BB02-A2B06A74D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68D6-E1C3-49D6-A0BF-E036BF75B0BA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1E68587-4069-4B93-A0AD-4C034736EB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>
            <a:off x="1" y="0"/>
            <a:ext cx="12192000" cy="3640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2033AD8-CF93-4E67-87CA-9B78BD9C78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 rot="16200000">
            <a:off x="8752749" y="3416969"/>
            <a:ext cx="6517995" cy="36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10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DCD047-167E-45A0-8951-855D43E32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FR" sz="3600" kern="1200" dirty="0">
                <a:solidFill>
                  <a:srgbClr val="00A0D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F132B2D-2399-4F94-84F1-041CF7645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CA4A-B497-440E-A792-0A94DE79C1DA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C576589-D1B5-412B-AA91-55DCD1BD6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3542801-122F-4644-B5CD-ED64BADBD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68D6-E1C3-49D6-A0BF-E036BF75B0BA}" type="slidenum">
              <a:rPr lang="fr-FR" smtClean="0"/>
              <a:t>‹N°›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2E7D97A-B5C2-46F1-B76D-04724C1564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>
            <a:off x="1" y="0"/>
            <a:ext cx="12192000" cy="36406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8D1458E-3F06-4804-8BF7-4492D330B0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 rot="16200000">
            <a:off x="8752749" y="3416969"/>
            <a:ext cx="6517995" cy="36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659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CCF7242-8511-49C0-9914-656794A8A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CA4A-B497-440E-A792-0A94DE79C1DA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C8F57EA-D002-4E9B-A7C4-F958C0E3A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5F53AB3-34FF-4CB8-A117-BAD9E71B4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68D6-E1C3-49D6-A0BF-E036BF75B0BA}" type="slidenum">
              <a:rPr lang="fr-FR" smtClean="0"/>
              <a:t>‹N°›</a:t>
            </a:fld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4EC51D-924C-4034-BF43-2C77984364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>
            <a:off x="1" y="0"/>
            <a:ext cx="12192000" cy="36406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5C23BF9-FFC5-4867-880B-2AC796F35B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 rot="16200000">
            <a:off x="8752749" y="3416969"/>
            <a:ext cx="6517995" cy="36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569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67A2E0-FAD1-4111-BE01-E7B94DF7D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FR" sz="3600" kern="1200" dirty="0">
                <a:solidFill>
                  <a:srgbClr val="00A0D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7E1B589-1F73-4244-9D8A-8F594EAA67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A47884F-99B1-498F-B46B-44A89BCC57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59A4E18-697E-4A5A-902B-B78AE80D5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CA4A-B497-440E-A792-0A94DE79C1DA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724C6F1-4FED-477E-A7BE-7653CC9C9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C345339-22E1-44BB-811A-B148B7B4E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68D6-E1C3-49D6-A0BF-E036BF75B0BA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4BCBEBB-84A9-4719-B9F7-69FB23A590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>
            <a:off x="1" y="0"/>
            <a:ext cx="12192000" cy="36406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681B6D9-096D-42F0-90B0-A9C0CAEC61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 rot="16200000">
            <a:off x="8752749" y="3416969"/>
            <a:ext cx="6517995" cy="36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766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57DF07-9CD2-4D6D-B865-CA804B9BC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5273492-A40A-4D02-ACC9-9333C90411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14551F-09E3-42C0-8261-91FEBA6C31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5465F0-9CF1-401D-9803-561B8756B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CA4A-B497-440E-A792-0A94DE79C1DA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574464A-660D-46AB-A60E-AEC1905F7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3A72F12-072D-4958-AAFB-E3A0713A8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68D6-E1C3-49D6-A0BF-E036BF75B0BA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F0D391D-2FC6-4670-A32E-5C7DF8AF2C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>
            <a:off x="1" y="0"/>
            <a:ext cx="12192000" cy="36406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DE58036-C622-4B84-B5F9-E73C130B4C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 rot="16200000">
            <a:off x="8752749" y="3416969"/>
            <a:ext cx="6517995" cy="36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478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29ECD7-245C-421C-B5EB-AC3342FCF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8EB3EFD-FF84-4C95-9683-96F3AEF491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0AC2FE-E4A4-4AA1-8A6C-DF205514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CA4A-B497-440E-A792-0A94DE79C1DA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8C937A-9806-4354-BB36-FDDC66513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77B561F-8188-4360-AB3B-A1085C540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68D6-E1C3-49D6-A0BF-E036BF75B0BA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CE21ED4-5C98-4D55-A093-2F9957027F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>
            <a:off x="1" y="0"/>
            <a:ext cx="12192000" cy="36406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772943B-3747-49F8-A3C6-A4B07150A8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 rot="16200000">
            <a:off x="8752749" y="3416969"/>
            <a:ext cx="6517995" cy="36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887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99AC05F-32FD-4C40-95CD-A8F10584D6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030A99E-03A3-4B0B-A6AB-C4DD71639A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3A2DBE-E89F-4EB9-A34A-E9BE489C2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CA4A-B497-440E-A792-0A94DE79C1DA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6D66FEE-E077-4858-9FDC-2C3BE1EE4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BDC9B52-7273-43E2-8EAA-E4292761D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A68D6-E1C3-49D6-A0BF-E036BF75B0BA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0C338B3-7101-4637-9FC4-11092F9E21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>
            <a:off x="1" y="0"/>
            <a:ext cx="12192000" cy="36406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32118D2-134D-4F1A-AB6D-663FEAF782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 rot="16200000">
            <a:off x="8752749" y="3416969"/>
            <a:ext cx="6517995" cy="36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175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2F38592-254A-4D6C-A448-6D5AF8944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7A366AB-F2A0-4EC7-B95C-A3207DFE02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D861A7-AAAF-4DF7-AB87-B07678D792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ACA4A-B497-440E-A792-0A94DE79C1DA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4FC1E6C-FFBC-4F47-9809-D5A55149BC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3F7948D-090F-4501-BD7E-0BE3F8E9A1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A68D6-E1C3-49D6-A0BF-E036BF75B0BA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FA26E32-D151-45E5-A670-72277F8762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>
            <a:off x="1" y="0"/>
            <a:ext cx="12192000" cy="36406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EC79AFE-65F6-441E-9718-59397B4A4B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 rot="16200000">
            <a:off x="8752749" y="3416969"/>
            <a:ext cx="6517995" cy="36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69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B1D9E5E-BCE3-404E-905E-6BBFE77B61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6254" y="902608"/>
            <a:ext cx="4837206" cy="1652412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1337A8C2-7508-424F-97BE-F2A763097D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093562"/>
            <a:ext cx="9144000" cy="1523370"/>
          </a:xfrm>
        </p:spPr>
        <p:txBody>
          <a:bodyPr>
            <a:normAutofit fontScale="90000"/>
          </a:bodyPr>
          <a:lstStyle/>
          <a:p>
            <a:r>
              <a:rPr lang="fr-FR" sz="5300" dirty="0">
                <a:solidFill>
                  <a:srgbClr val="00A0DD"/>
                </a:solidFill>
                <a:latin typeface="Arial Black" panose="020B0A04020102020204" pitchFamily="34" charset="0"/>
              </a:rPr>
              <a:t>Présentation des résultats</a:t>
            </a:r>
            <a:br>
              <a:rPr lang="fr-FR" dirty="0"/>
            </a:br>
            <a:r>
              <a:rPr lang="fr-FR" sz="4900" dirty="0">
                <a:solidFill>
                  <a:srgbClr val="9E6CA5"/>
                </a:solidFill>
                <a:latin typeface="+mn-lt"/>
              </a:rPr>
              <a:t>Nom de l’établissement</a:t>
            </a:r>
            <a:br>
              <a:rPr lang="fr-FR" sz="4900" dirty="0">
                <a:solidFill>
                  <a:srgbClr val="9E6CA5"/>
                </a:solidFill>
                <a:latin typeface="+mn-lt"/>
              </a:rPr>
            </a:br>
            <a:r>
              <a:rPr lang="fr-FR" sz="3100" dirty="0">
                <a:solidFill>
                  <a:srgbClr val="9E6CA5"/>
                </a:solidFill>
              </a:rPr>
              <a:t>RAPPORT STANDARD</a:t>
            </a:r>
            <a:endParaRPr lang="fr-FR" dirty="0">
              <a:solidFill>
                <a:srgbClr val="9E6CA5"/>
              </a:solidFill>
            </a:endParaRPr>
          </a:p>
        </p:txBody>
      </p:sp>
      <p:sp>
        <p:nvSpPr>
          <p:cNvPr id="7" name="Sous-titre 6">
            <a:extLst>
              <a:ext uri="{FF2B5EF4-FFF2-40B4-BE49-F238E27FC236}">
                <a16:creationId xmlns:a16="http://schemas.microsoft.com/office/drawing/2014/main" id="{1353AECD-B9E0-4F03-B6A1-11E60DEA8D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5052" y="5251301"/>
            <a:ext cx="9787466" cy="1523370"/>
          </a:xfrm>
        </p:spPr>
        <p:txBody>
          <a:bodyPr>
            <a:normAutofit/>
          </a:bodyPr>
          <a:lstStyle/>
          <a:p>
            <a:pPr algn="l"/>
            <a:r>
              <a:rPr lang="fr-FR" sz="2000" b="1" cap="all" dirty="0">
                <a:solidFill>
                  <a:schemeClr val="bg1"/>
                </a:solidFill>
                <a:highlight>
                  <a:srgbClr val="9E6CA5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Période d’évaluation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dirty="0">
                <a:solidFill>
                  <a:srgbClr val="9E6C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JJ/MM/AAAA au JJ/MM/AAAA</a:t>
            </a:r>
          </a:p>
          <a:p>
            <a:pPr algn="l"/>
            <a:r>
              <a:rPr lang="fr-FR" sz="2000" b="1" cap="all" dirty="0">
                <a:solidFill>
                  <a:schemeClr val="bg1"/>
                </a:solidFill>
                <a:highlight>
                  <a:srgbClr val="9E6CA5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Nombre de dossiers évalués </a:t>
            </a:r>
            <a:r>
              <a:rPr lang="fr-FR" sz="2000" cap="al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dirty="0">
                <a:solidFill>
                  <a:srgbClr val="9E6C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 [patients / infections] </a:t>
            </a:r>
          </a:p>
          <a:p>
            <a:pPr algn="l"/>
            <a:r>
              <a:rPr lang="fr-FR" sz="2000" b="1" cap="all" dirty="0">
                <a:solidFill>
                  <a:schemeClr val="bg1"/>
                </a:solidFill>
                <a:highlight>
                  <a:srgbClr val="9E6CA5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Évaluateur(s)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r>
              <a:rPr lang="fr-FR" dirty="0">
                <a:solidFill>
                  <a:srgbClr val="9E6C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Nom(s)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2DADA88-99E7-411C-AF27-792C66E764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1119" y="5743079"/>
            <a:ext cx="2702797" cy="91172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B8EBE15-5173-4827-8B0F-2A90E77C220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>
            <a:off x="1" y="0"/>
            <a:ext cx="12192000" cy="36406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250D985-8FAD-4FE6-B57D-F004F4FD1D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88765" r="3927" b="3827"/>
          <a:stretch/>
        </p:blipFill>
        <p:spPr>
          <a:xfrm rot="16200000">
            <a:off x="8752749" y="3416969"/>
            <a:ext cx="6517995" cy="364066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720C73B-0D87-47E3-A30C-EE6756C2860F}"/>
              </a:ext>
            </a:extLst>
          </p:cNvPr>
          <p:cNvSpPr txBox="1"/>
          <p:nvPr/>
        </p:nvSpPr>
        <p:spPr>
          <a:xfrm>
            <a:off x="9821334" y="388335"/>
            <a:ext cx="214206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i="1" dirty="0">
                <a:solidFill>
                  <a:srgbClr val="1439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 1 – Septembre 2026</a:t>
            </a:r>
            <a:endParaRPr lang="fr-FR" sz="1100" i="1" dirty="0">
              <a:solidFill>
                <a:srgbClr val="14398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15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C03E6C-FF62-4A50-817C-41C63C025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0208"/>
          </a:xfrm>
        </p:spPr>
        <p:txBody>
          <a:bodyPr>
            <a:normAutofit fontScale="90000"/>
          </a:bodyPr>
          <a:lstStyle/>
          <a:p>
            <a:r>
              <a:rPr lang="fr-FR" dirty="0"/>
              <a:t>Mise en œuvre pratique Quick EVAL Antibio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4A4645-E644-4B50-BE3E-77C5FD2836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6" y="1253331"/>
            <a:ext cx="10515600" cy="4351338"/>
          </a:xfrm>
        </p:spPr>
        <p:txBody>
          <a:bodyPr/>
          <a:lstStyle/>
          <a:p>
            <a:r>
              <a:rPr lang="fr-FR" sz="2000" b="1" cap="all" dirty="0">
                <a:solidFill>
                  <a:schemeClr val="bg1"/>
                </a:solidFill>
                <a:highlight>
                  <a:srgbClr val="9E6CA5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Objectif</a:t>
            </a:r>
            <a:r>
              <a:rPr lang="fr-FR" dirty="0"/>
              <a:t> </a:t>
            </a:r>
            <a:r>
              <a:rPr lang="fr-FR" sz="2400" dirty="0"/>
              <a:t>: Evaluer la documentation et la pertinence des antibiothérapies prescrites en se basant sur le référentiel de l’établissement </a:t>
            </a:r>
            <a:endParaRPr lang="fr-FR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D416F07-8892-4490-84AE-A9A9A3350A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306321"/>
              </p:ext>
            </p:extLst>
          </p:nvPr>
        </p:nvGraphicFramePr>
        <p:xfrm>
          <a:off x="931333" y="2219913"/>
          <a:ext cx="9939866" cy="2238904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3310467">
                  <a:extLst>
                    <a:ext uri="{9D8B030D-6E8A-4147-A177-3AD203B41FA5}">
                      <a16:colId xmlns:a16="http://schemas.microsoft.com/office/drawing/2014/main" val="477465861"/>
                    </a:ext>
                  </a:extLst>
                </a:gridCol>
                <a:gridCol w="6629399">
                  <a:extLst>
                    <a:ext uri="{9D8B030D-6E8A-4147-A177-3AD203B41FA5}">
                      <a16:colId xmlns:a16="http://schemas.microsoft.com/office/drawing/2014/main" val="4099380662"/>
                    </a:ext>
                  </a:extLst>
                </a:gridCol>
              </a:tblGrid>
              <a:tr h="289914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dirty="0">
                          <a:effectLst/>
                        </a:rPr>
                        <a:t>Secteurs concernés :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E61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E61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0" i="1" dirty="0">
                          <a:solidFill>
                            <a:srgbClr val="9E6CA5"/>
                          </a:solidFill>
                          <a:effectLst/>
                        </a:rPr>
                        <a:t>exemple : services X et Y</a:t>
                      </a:r>
                      <a:endParaRPr lang="fr-FR" sz="1100" b="0" i="1" dirty="0">
                        <a:solidFill>
                          <a:srgbClr val="9E6CA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E61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1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05674882"/>
                  </a:ext>
                </a:extLst>
              </a:tr>
              <a:tr h="274696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dirty="0">
                          <a:effectLst/>
                        </a:rPr>
                        <a:t>Type de patients :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E61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E6CA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i="1" dirty="0">
                          <a:solidFill>
                            <a:srgbClr val="9E6CA5"/>
                          </a:solidFill>
                          <a:effectLst/>
                        </a:rPr>
                        <a:t>exemple : ayant reçu une antibiothérapie d’une durée minimale de 48h</a:t>
                      </a:r>
                      <a:endParaRPr lang="fr-FR" sz="1100" i="1" dirty="0">
                        <a:solidFill>
                          <a:srgbClr val="9E6CA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rgbClr val="E61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E6CA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7376138"/>
                  </a:ext>
                </a:extLst>
              </a:tr>
              <a:tr h="30035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dirty="0">
                          <a:effectLst/>
                        </a:rPr>
                        <a:t>Sélection des dossiers :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E61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i="1" kern="1200" dirty="0">
                          <a:solidFill>
                            <a:srgbClr val="9E6CA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exemple : tri aléatoire tous les jours de la semaine pour recueillir 10 patients/j.</a:t>
                      </a:r>
                    </a:p>
                  </a:txBody>
                  <a:tcPr marL="44450" marR="44450" marT="0" marB="0" anchor="ctr">
                    <a:lnR w="12700" cap="flat" cmpd="sng" algn="ctr">
                      <a:solidFill>
                        <a:srgbClr val="E61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823618567"/>
                  </a:ext>
                </a:extLst>
              </a:tr>
              <a:tr h="29778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dirty="0">
                          <a:effectLst/>
                        </a:rPr>
                        <a:t>Unité d’analyse choisie (patient, infection) :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E61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E6CA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i="1" kern="1200" dirty="0">
                          <a:solidFill>
                            <a:srgbClr val="9E6CA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exemple : analyse par patient</a:t>
                      </a:r>
                    </a:p>
                  </a:txBody>
                  <a:tcPr marL="44450" marR="44450" marT="0" marB="0" anchor="ctr">
                    <a:lnR w="12700" cap="flat" cmpd="sng" algn="ctr">
                      <a:solidFill>
                        <a:srgbClr val="E61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E6CA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329578"/>
                  </a:ext>
                </a:extLst>
              </a:tr>
              <a:tr h="287659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dirty="0">
                          <a:effectLst/>
                        </a:rPr>
                        <a:t>Référentiel de l’établissement :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E61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i="1" kern="1200" dirty="0">
                          <a:solidFill>
                            <a:srgbClr val="9E6CA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exemple : </a:t>
                      </a:r>
                      <a:r>
                        <a:rPr lang="fr-FR" sz="1100" i="1" kern="1200" dirty="0" err="1">
                          <a:solidFill>
                            <a:srgbClr val="9E6CA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ePOPI</a:t>
                      </a:r>
                      <a:endParaRPr lang="fr-FR" sz="1100" i="1" kern="1200" dirty="0">
                        <a:solidFill>
                          <a:srgbClr val="9E6CA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rgbClr val="E61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9622733"/>
                  </a:ext>
                </a:extLst>
              </a:tr>
              <a:tr h="32238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dirty="0">
                          <a:effectLst/>
                        </a:rPr>
                        <a:t>Modalités de recueil et d’analyse des données :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E61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E6CA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i="1" kern="1200" dirty="0">
                          <a:solidFill>
                            <a:srgbClr val="9E6CA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exemple : recueil de tous les items conseillés et optionnels</a:t>
                      </a: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E61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E6CA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940704"/>
                  </a:ext>
                </a:extLst>
              </a:tr>
              <a:tr h="466122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dirty="0">
                          <a:effectLst/>
                        </a:rPr>
                        <a:t>Retour d'information et suivi de l'indicateur :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E61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E61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i="1" kern="1200" dirty="0">
                          <a:solidFill>
                            <a:srgbClr val="9E6CA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exemple : communication des résultats à la CAI, staff des pharmaciens, CQ de Pharmacie Clinique, newsletter de la COMEDIMS</a:t>
                      </a: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E61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E61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94886418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E6AD7523-031E-4A6B-9F22-6104CF4B1847}"/>
              </a:ext>
            </a:extLst>
          </p:cNvPr>
          <p:cNvSpPr txBox="1"/>
          <p:nvPr/>
        </p:nvSpPr>
        <p:spPr>
          <a:xfrm>
            <a:off x="1595585" y="6218893"/>
            <a:ext cx="6593435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1400" i="1" kern="1200" dirty="0">
                <a:solidFill>
                  <a:srgbClr val="E61A60"/>
                </a:solidFill>
                <a:effectLst/>
                <a:latin typeface="+mn-lt"/>
                <a:ea typeface="+mn-ea"/>
                <a:cs typeface="+mn-cs"/>
              </a:rPr>
              <a:t>À remplacer par une capture d’écran de votre fichier rempli</a:t>
            </a:r>
            <a:endParaRPr lang="fr-FR" sz="1400" kern="1200" dirty="0">
              <a:solidFill>
                <a:srgbClr val="E61A60"/>
              </a:solidFill>
              <a:effectLst/>
              <a:latin typeface="+mn-lt"/>
              <a:cs typeface="Arial"/>
            </a:endParaRPr>
          </a:p>
          <a:p>
            <a:r>
              <a:rPr lang="fr-FR" sz="1400" b="1" dirty="0">
                <a:solidFill>
                  <a:srgbClr val="143981"/>
                </a:solidFill>
                <a:cs typeface="Arial"/>
              </a:rPr>
              <a:t>Exemple de visualisation à partir de données fictives</a:t>
            </a:r>
            <a:endParaRPr lang="fr-FR" sz="1400" dirty="0">
              <a:solidFill>
                <a:srgbClr val="000000"/>
              </a:solidFill>
              <a:cs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239E4B-25C4-12B1-D1F7-3CE4986595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297" r="-122" b="245"/>
          <a:stretch>
            <a:fillRect/>
          </a:stretch>
        </p:blipFill>
        <p:spPr>
          <a:xfrm>
            <a:off x="1594145" y="4618711"/>
            <a:ext cx="8599194" cy="1589333"/>
          </a:xfrm>
          <a:prstGeom prst="rect">
            <a:avLst/>
          </a:prstGeom>
          <a:ln>
            <a:solidFill>
              <a:srgbClr val="E61A60"/>
            </a:solidFill>
          </a:ln>
        </p:spPr>
      </p:pic>
    </p:spTree>
    <p:extLst>
      <p:ext uri="{BB962C8B-B14F-4D97-AF65-F5344CB8AC3E}">
        <p14:creationId xmlns:p14="http://schemas.microsoft.com/office/powerpoint/2010/main" val="1334968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B223F9B6-B5A9-4640-8DE5-2677745DF2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00" t="12829" r="32235" b="20116"/>
          <a:stretch/>
        </p:blipFill>
        <p:spPr>
          <a:xfrm>
            <a:off x="4411134" y="524933"/>
            <a:ext cx="1525017" cy="482600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25358C18-DAA4-41F2-AAEA-D6C30CACC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0208"/>
          </a:xfrm>
        </p:spPr>
        <p:txBody>
          <a:bodyPr>
            <a:normAutofit/>
          </a:bodyPr>
          <a:lstStyle/>
          <a:p>
            <a:r>
              <a:rPr lang="fr-FR" dirty="0"/>
              <a:t>Évaluation au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967DCE7-33A2-4E52-89C2-088CB028214D}"/>
              </a:ext>
            </a:extLst>
          </p:cNvPr>
          <p:cNvSpPr txBox="1"/>
          <p:nvPr/>
        </p:nvSpPr>
        <p:spPr>
          <a:xfrm>
            <a:off x="1830996" y="6128043"/>
            <a:ext cx="80469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i="1" kern="1200" dirty="0">
                <a:solidFill>
                  <a:srgbClr val="E61A60"/>
                </a:solidFill>
                <a:effectLst/>
                <a:latin typeface="+mn-lt"/>
                <a:ea typeface="+mn-ea"/>
                <a:cs typeface="+mn-cs"/>
              </a:rPr>
              <a:t>À remplacer par une capture d’écran de votre fichier rempli</a:t>
            </a:r>
          </a:p>
          <a:p>
            <a:r>
              <a:rPr lang="fr-FR" sz="1400" b="1" kern="1200" dirty="0">
                <a:solidFill>
                  <a:srgbClr val="143981"/>
                </a:solidFill>
                <a:effectLst/>
                <a:latin typeface="+mn-lt"/>
                <a:ea typeface="+mn-ea"/>
                <a:cs typeface="+mn-cs"/>
              </a:rPr>
              <a:t>Exemple de visualisation à partir de données fictives</a:t>
            </a:r>
            <a:endParaRPr lang="fr-FR" sz="1400" b="1" dirty="0">
              <a:solidFill>
                <a:srgbClr val="143981"/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0E1B852-9A8B-4C26-8A51-0ACD327DBC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0996" y="1185334"/>
            <a:ext cx="8046930" cy="4918797"/>
          </a:xfrm>
          <a:prstGeom prst="rect">
            <a:avLst/>
          </a:prstGeom>
          <a:ln>
            <a:solidFill>
              <a:srgbClr val="9E6CA5"/>
            </a:solidFill>
          </a:ln>
        </p:spPr>
      </p:pic>
    </p:spTree>
    <p:extLst>
      <p:ext uri="{BB962C8B-B14F-4D97-AF65-F5344CB8AC3E}">
        <p14:creationId xmlns:p14="http://schemas.microsoft.com/office/powerpoint/2010/main" val="2432723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B223F9B6-B5A9-4640-8DE5-2677745DF2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00" t="12829" r="32235" b="20116"/>
          <a:stretch/>
        </p:blipFill>
        <p:spPr>
          <a:xfrm>
            <a:off x="4411134" y="524933"/>
            <a:ext cx="1525017" cy="482600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25358C18-DAA4-41F2-AAEA-D6C30CACC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0208"/>
          </a:xfrm>
        </p:spPr>
        <p:txBody>
          <a:bodyPr>
            <a:normAutofit/>
          </a:bodyPr>
          <a:lstStyle/>
          <a:p>
            <a:r>
              <a:rPr lang="fr-FR" dirty="0"/>
              <a:t>Évaluation au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967DCE7-33A2-4E52-89C2-088CB028214D}"/>
              </a:ext>
            </a:extLst>
          </p:cNvPr>
          <p:cNvSpPr txBox="1"/>
          <p:nvPr/>
        </p:nvSpPr>
        <p:spPr>
          <a:xfrm>
            <a:off x="1424596" y="4750495"/>
            <a:ext cx="80469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i="1" kern="1200" dirty="0">
                <a:solidFill>
                  <a:srgbClr val="E61A60"/>
                </a:solidFill>
                <a:effectLst/>
                <a:latin typeface="+mn-lt"/>
                <a:ea typeface="+mn-ea"/>
                <a:cs typeface="+mn-cs"/>
              </a:rPr>
              <a:t>À remplacer par une capture d’écran de votre fichier rempli</a:t>
            </a:r>
          </a:p>
          <a:p>
            <a:r>
              <a:rPr lang="fr-FR" sz="1400" b="1" kern="1200" dirty="0">
                <a:solidFill>
                  <a:srgbClr val="143981"/>
                </a:solidFill>
                <a:effectLst/>
                <a:latin typeface="+mn-lt"/>
                <a:ea typeface="+mn-ea"/>
                <a:cs typeface="+mn-cs"/>
              </a:rPr>
              <a:t>Exemple de visualisation à partir de données fictives</a:t>
            </a:r>
            <a:endParaRPr lang="fr-FR" sz="1400" b="1" dirty="0">
              <a:solidFill>
                <a:srgbClr val="14398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B6B7D06-4FED-40D4-AC8D-B969E01EF5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233" y="1879600"/>
            <a:ext cx="8462799" cy="2870895"/>
          </a:xfrm>
          <a:prstGeom prst="rect">
            <a:avLst/>
          </a:prstGeom>
          <a:ln>
            <a:solidFill>
              <a:srgbClr val="9E6CA5"/>
            </a:solidFill>
          </a:ln>
        </p:spPr>
      </p:pic>
    </p:spTree>
    <p:extLst>
      <p:ext uri="{BB962C8B-B14F-4D97-AF65-F5344CB8AC3E}">
        <p14:creationId xmlns:p14="http://schemas.microsoft.com/office/powerpoint/2010/main" val="944889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B223F9B6-B5A9-4640-8DE5-2677745DF2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00" t="12829" r="32235" b="20116"/>
          <a:stretch/>
        </p:blipFill>
        <p:spPr>
          <a:xfrm>
            <a:off x="4411134" y="524933"/>
            <a:ext cx="1525017" cy="482600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25358C18-DAA4-41F2-AAEA-D6C30CACC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0208"/>
          </a:xfrm>
        </p:spPr>
        <p:txBody>
          <a:bodyPr>
            <a:normAutofit/>
          </a:bodyPr>
          <a:lstStyle/>
          <a:p>
            <a:r>
              <a:rPr lang="fr-FR" dirty="0"/>
              <a:t>Évaluation au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967DCE7-33A2-4E52-89C2-088CB028214D}"/>
              </a:ext>
            </a:extLst>
          </p:cNvPr>
          <p:cNvSpPr txBox="1"/>
          <p:nvPr/>
        </p:nvSpPr>
        <p:spPr>
          <a:xfrm>
            <a:off x="943579" y="4699001"/>
            <a:ext cx="8046930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1400" i="1" kern="1200" dirty="0">
                <a:solidFill>
                  <a:srgbClr val="E61A60"/>
                </a:solidFill>
                <a:effectLst/>
                <a:latin typeface="+mn-lt"/>
                <a:ea typeface="+mn-ea"/>
                <a:cs typeface="+mn-cs"/>
              </a:rPr>
              <a:t>À remplacer par une capture d’écran de votre fichier rempli</a:t>
            </a:r>
          </a:p>
          <a:p>
            <a:r>
              <a:rPr lang="fr-FR" sz="1400" b="1" dirty="0">
                <a:solidFill>
                  <a:srgbClr val="143981"/>
                </a:solidFill>
                <a:cs typeface="Arial"/>
              </a:rPr>
              <a:t>Exemple de visualisation à partir de données fictives</a:t>
            </a:r>
            <a:endParaRPr lang="fr-FR" sz="1400" dirty="0">
              <a:solidFill>
                <a:srgbClr val="000000"/>
              </a:solidFill>
              <a:cs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1D05B0E-0121-8946-D8CD-4E16D9EC71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154" y="1712971"/>
            <a:ext cx="10217619" cy="2905242"/>
          </a:xfrm>
          <a:prstGeom prst="rect">
            <a:avLst/>
          </a:prstGeom>
          <a:ln>
            <a:solidFill>
              <a:srgbClr val="E61A60"/>
            </a:solidFill>
          </a:ln>
        </p:spPr>
      </p:pic>
    </p:spTree>
    <p:extLst>
      <p:ext uri="{BB962C8B-B14F-4D97-AF65-F5344CB8AC3E}">
        <p14:creationId xmlns:p14="http://schemas.microsoft.com/office/powerpoint/2010/main" val="2270643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D3F483B-8FE5-40AE-A367-74D5CBC522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00" t="-1584" r="20689"/>
          <a:stretch/>
        </p:blipFill>
        <p:spPr>
          <a:xfrm>
            <a:off x="4700485" y="533861"/>
            <a:ext cx="2306120" cy="516005"/>
          </a:xfr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D7AC7E94-215A-4342-A89D-EE8B3A6CB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0208"/>
          </a:xfrm>
        </p:spPr>
        <p:txBody>
          <a:bodyPr>
            <a:normAutofit/>
          </a:bodyPr>
          <a:lstStyle/>
          <a:p>
            <a:r>
              <a:rPr lang="fr-FR" dirty="0"/>
              <a:t>Évaluation aux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9798009-5A97-47E7-BCE8-EA623F0EB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0996" y="1354069"/>
            <a:ext cx="8304429" cy="4676203"/>
          </a:xfrm>
          <a:prstGeom prst="rect">
            <a:avLst/>
          </a:prstGeom>
          <a:ln>
            <a:solidFill>
              <a:srgbClr val="9E6CA5"/>
            </a:solidFill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8884702-0CF3-45CF-839F-652B6F36777F}"/>
              </a:ext>
            </a:extLst>
          </p:cNvPr>
          <p:cNvSpPr txBox="1"/>
          <p:nvPr/>
        </p:nvSpPr>
        <p:spPr>
          <a:xfrm>
            <a:off x="1830996" y="6128043"/>
            <a:ext cx="80469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i="1" kern="1200" dirty="0">
                <a:solidFill>
                  <a:srgbClr val="E61A60"/>
                </a:solidFill>
                <a:effectLst/>
                <a:latin typeface="+mn-lt"/>
                <a:ea typeface="+mn-ea"/>
                <a:cs typeface="+mn-cs"/>
              </a:rPr>
              <a:t>À remplacer par une capture d’écran de votre fichier rempli</a:t>
            </a:r>
          </a:p>
          <a:p>
            <a:r>
              <a:rPr lang="fr-FR" sz="1400" b="1" kern="1200" dirty="0">
                <a:solidFill>
                  <a:srgbClr val="143981"/>
                </a:solidFill>
                <a:effectLst/>
                <a:latin typeface="+mn-lt"/>
                <a:ea typeface="+mn-ea"/>
                <a:cs typeface="+mn-cs"/>
              </a:rPr>
              <a:t>Exemple de visualisation à partir de données fictives</a:t>
            </a:r>
            <a:endParaRPr lang="fr-FR" sz="1400" b="1" dirty="0">
              <a:solidFill>
                <a:srgbClr val="14398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381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D3F483B-8FE5-40AE-A367-74D5CBC522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00" t="-1584" r="20689"/>
          <a:stretch/>
        </p:blipFill>
        <p:spPr>
          <a:xfrm>
            <a:off x="4700485" y="533861"/>
            <a:ext cx="2306120" cy="516005"/>
          </a:xfr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D7AC7E94-215A-4342-A89D-EE8B3A6CB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0208"/>
          </a:xfrm>
        </p:spPr>
        <p:txBody>
          <a:bodyPr>
            <a:normAutofit/>
          </a:bodyPr>
          <a:lstStyle/>
          <a:p>
            <a:r>
              <a:rPr lang="fr-FR" dirty="0"/>
              <a:t>Évaluation aux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8884702-0CF3-45CF-839F-652B6F36777F}"/>
              </a:ext>
            </a:extLst>
          </p:cNvPr>
          <p:cNvSpPr txBox="1"/>
          <p:nvPr/>
        </p:nvSpPr>
        <p:spPr>
          <a:xfrm>
            <a:off x="1706019" y="5471497"/>
            <a:ext cx="80469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i="1" kern="1200" dirty="0">
                <a:solidFill>
                  <a:srgbClr val="E61A60"/>
                </a:solidFill>
                <a:effectLst/>
                <a:latin typeface="+mn-lt"/>
                <a:ea typeface="+mn-ea"/>
                <a:cs typeface="+mn-cs"/>
              </a:rPr>
              <a:t>À remplacer par une capture d’écran de votre fichier rempli</a:t>
            </a:r>
          </a:p>
          <a:p>
            <a:r>
              <a:rPr lang="fr-FR" sz="1400" b="1" kern="1200" dirty="0">
                <a:solidFill>
                  <a:srgbClr val="143981"/>
                </a:solidFill>
                <a:effectLst/>
                <a:latin typeface="+mn-lt"/>
                <a:ea typeface="+mn-ea"/>
                <a:cs typeface="+mn-cs"/>
              </a:rPr>
              <a:t>Exemple de visualisation à partir de données fictives</a:t>
            </a:r>
            <a:endParaRPr lang="fr-FR" sz="1400" b="1" dirty="0">
              <a:solidFill>
                <a:srgbClr val="14398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8523C24-DC5C-44FA-9F9F-3F99B1B2E7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6019" y="1761067"/>
            <a:ext cx="8779961" cy="3710430"/>
          </a:xfrm>
          <a:prstGeom prst="rect">
            <a:avLst/>
          </a:prstGeom>
          <a:ln>
            <a:solidFill>
              <a:srgbClr val="9E6CA5"/>
            </a:solidFill>
          </a:ln>
        </p:spPr>
      </p:pic>
    </p:spTree>
    <p:extLst>
      <p:ext uri="{BB962C8B-B14F-4D97-AF65-F5344CB8AC3E}">
        <p14:creationId xmlns:p14="http://schemas.microsoft.com/office/powerpoint/2010/main" val="1131993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D3F483B-8FE5-40AE-A367-74D5CBC522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00" t="-1584" r="20689"/>
          <a:stretch/>
        </p:blipFill>
        <p:spPr>
          <a:xfrm>
            <a:off x="4700485" y="533861"/>
            <a:ext cx="2306120" cy="516005"/>
          </a:xfr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D7AC7E94-215A-4342-A89D-EE8B3A6CB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0208"/>
          </a:xfrm>
        </p:spPr>
        <p:txBody>
          <a:bodyPr>
            <a:normAutofit/>
          </a:bodyPr>
          <a:lstStyle/>
          <a:p>
            <a:r>
              <a:rPr lang="fr-FR" dirty="0"/>
              <a:t>Évaluation aux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8884702-0CF3-45CF-839F-652B6F36777F}"/>
              </a:ext>
            </a:extLst>
          </p:cNvPr>
          <p:cNvSpPr txBox="1"/>
          <p:nvPr/>
        </p:nvSpPr>
        <p:spPr>
          <a:xfrm>
            <a:off x="1061335" y="5267560"/>
            <a:ext cx="8046930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1400" i="1" kern="1200" dirty="0">
                <a:solidFill>
                  <a:srgbClr val="E61A60"/>
                </a:solidFill>
                <a:effectLst/>
                <a:latin typeface="+mn-lt"/>
                <a:ea typeface="+mn-ea"/>
                <a:cs typeface="+mn-cs"/>
              </a:rPr>
              <a:t>À remplacer par une capture d’écran de votre fichier rempli</a:t>
            </a:r>
          </a:p>
          <a:p>
            <a:r>
              <a:rPr lang="fr-FR" sz="1400" b="1" dirty="0">
                <a:solidFill>
                  <a:srgbClr val="143981"/>
                </a:solidFill>
                <a:cs typeface="Arial"/>
              </a:rPr>
              <a:t>Exemple de visualisation à partir de données fictives</a:t>
            </a:r>
            <a:endParaRPr lang="fr-FR" sz="1400" dirty="0">
              <a:solidFill>
                <a:srgbClr val="000000"/>
              </a:solidFill>
              <a:cs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32C858C-F62F-48DC-6737-2A05903E4F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23" y="1917348"/>
            <a:ext cx="9850378" cy="3286712"/>
          </a:xfrm>
          <a:prstGeom prst="rect">
            <a:avLst/>
          </a:prstGeom>
          <a:ln>
            <a:solidFill>
              <a:srgbClr val="E61A60"/>
            </a:solidFill>
          </a:ln>
        </p:spPr>
      </p:pic>
    </p:spTree>
    <p:extLst>
      <p:ext uri="{BB962C8B-B14F-4D97-AF65-F5344CB8AC3E}">
        <p14:creationId xmlns:p14="http://schemas.microsoft.com/office/powerpoint/2010/main" val="2361946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008766E1-1CD3-4B1E-A73B-A15ACFE931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02" t="8864" r="20981" b="6678"/>
          <a:stretch/>
        </p:blipFill>
        <p:spPr>
          <a:xfrm>
            <a:off x="3640666" y="508529"/>
            <a:ext cx="4182331" cy="533401"/>
          </a:xfr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EF1E920-C260-48A8-B956-EADD150AF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0208"/>
          </a:xfrm>
        </p:spPr>
        <p:txBody>
          <a:bodyPr>
            <a:normAutofit/>
          </a:bodyPr>
          <a:lstStyle/>
          <a:p>
            <a:r>
              <a:rPr lang="fr-FR" dirty="0"/>
              <a:t>Évaluation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A2CB581-1583-4344-9A77-ACD6199B7F43}"/>
              </a:ext>
            </a:extLst>
          </p:cNvPr>
          <p:cNvSpPr txBox="1"/>
          <p:nvPr/>
        </p:nvSpPr>
        <p:spPr>
          <a:xfrm>
            <a:off x="838200" y="5289932"/>
            <a:ext cx="6593435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1400" i="1" kern="1200" dirty="0">
                <a:solidFill>
                  <a:srgbClr val="E61A60"/>
                </a:solidFill>
                <a:effectLst/>
                <a:latin typeface="+mn-lt"/>
                <a:ea typeface="+mn-ea"/>
                <a:cs typeface="+mn-cs"/>
              </a:rPr>
              <a:t>À remplacer par une capture d’écran de votre fichier rempli</a:t>
            </a:r>
          </a:p>
          <a:p>
            <a:r>
              <a:rPr lang="fr-FR" sz="1400" b="1" dirty="0">
                <a:solidFill>
                  <a:srgbClr val="143981"/>
                </a:solidFill>
                <a:cs typeface="Arial"/>
              </a:rPr>
              <a:t>Exemple de visualisation à partir de données fictives</a:t>
            </a:r>
            <a:endParaRPr lang="fr-FR" sz="1400" dirty="0">
              <a:solidFill>
                <a:srgbClr val="000000"/>
              </a:solidFill>
              <a:cs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288A1C7-9358-5264-00BF-CE6108EC3F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241" r="-122" b="-301"/>
          <a:stretch>
            <a:fillRect/>
          </a:stretch>
        </p:blipFill>
        <p:spPr>
          <a:xfrm>
            <a:off x="832145" y="1716382"/>
            <a:ext cx="9803341" cy="3566258"/>
          </a:xfrm>
          <a:prstGeom prst="rect">
            <a:avLst/>
          </a:prstGeom>
          <a:ln>
            <a:solidFill>
              <a:srgbClr val="E61A60"/>
            </a:solidFill>
          </a:ln>
        </p:spPr>
      </p:pic>
    </p:spTree>
    <p:extLst>
      <p:ext uri="{BB962C8B-B14F-4D97-AF65-F5344CB8AC3E}">
        <p14:creationId xmlns:p14="http://schemas.microsoft.com/office/powerpoint/2010/main" val="3088912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EF1E920-C260-48A8-B956-EADD150AF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0208"/>
          </a:xfrm>
        </p:spPr>
        <p:txBody>
          <a:bodyPr>
            <a:normAutofit/>
          </a:bodyPr>
          <a:lstStyle/>
          <a:p>
            <a:r>
              <a:rPr lang="fr-FR" dirty="0"/>
              <a:t>Analyse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A2CB581-1583-4344-9A77-ACD6199B7F43}"/>
              </a:ext>
            </a:extLst>
          </p:cNvPr>
          <p:cNvSpPr txBox="1"/>
          <p:nvPr/>
        </p:nvSpPr>
        <p:spPr>
          <a:xfrm>
            <a:off x="698970" y="4262644"/>
            <a:ext cx="6593435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1400" i="1" kern="1200" dirty="0">
                <a:solidFill>
                  <a:srgbClr val="E61A60"/>
                </a:solidFill>
                <a:effectLst/>
                <a:latin typeface="+mn-lt"/>
                <a:ea typeface="+mn-ea"/>
                <a:cs typeface="+mn-cs"/>
              </a:rPr>
              <a:t>À remplacer par une capture d’écran de votre fichier rempli</a:t>
            </a:r>
            <a:endParaRPr lang="fr-FR" sz="1400" kern="1200" dirty="0">
              <a:solidFill>
                <a:srgbClr val="E61A60"/>
              </a:solidFill>
              <a:effectLst/>
              <a:latin typeface="+mn-lt"/>
              <a:cs typeface="Arial"/>
            </a:endParaRPr>
          </a:p>
          <a:p>
            <a:r>
              <a:rPr lang="fr-FR" sz="1400" b="1" dirty="0">
                <a:solidFill>
                  <a:srgbClr val="143981"/>
                </a:solidFill>
                <a:cs typeface="Arial"/>
              </a:rPr>
              <a:t>Exemple de visualisation à partir de données fictives</a:t>
            </a:r>
            <a:endParaRPr lang="fr-FR" sz="1400" dirty="0">
              <a:solidFill>
                <a:srgbClr val="000000"/>
              </a:solidFill>
              <a:cs typeface="Arial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9B8520E-0002-4DD3-B09F-4EFC462FC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1471" y="523333"/>
            <a:ext cx="3375421" cy="50379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EB01C24-79CA-07E7-5D13-F8FCEE7B7EF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297" r="87" b="495"/>
          <a:stretch>
            <a:fillRect/>
          </a:stretch>
        </p:blipFill>
        <p:spPr>
          <a:xfrm>
            <a:off x="695207" y="2678817"/>
            <a:ext cx="10811009" cy="1501369"/>
          </a:xfrm>
          <a:prstGeom prst="rect">
            <a:avLst/>
          </a:prstGeom>
          <a:ln>
            <a:solidFill>
              <a:srgbClr val="E61A60"/>
            </a:solidFill>
          </a:ln>
        </p:spPr>
      </p:pic>
    </p:spTree>
    <p:extLst>
      <p:ext uri="{BB962C8B-B14F-4D97-AF65-F5344CB8AC3E}">
        <p14:creationId xmlns:p14="http://schemas.microsoft.com/office/powerpoint/2010/main" val="1748575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17A596D-20F3-409B-84C5-78F4C5F61599}"/>
              </a:ext>
            </a:extLst>
          </p:cNvPr>
          <p:cNvSpPr txBox="1"/>
          <p:nvPr/>
        </p:nvSpPr>
        <p:spPr>
          <a:xfrm>
            <a:off x="2065596" y="6238719"/>
            <a:ext cx="6593435" cy="73866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1400" i="1" kern="1200" dirty="0">
                <a:solidFill>
                  <a:srgbClr val="E61A60"/>
                </a:solidFill>
                <a:effectLst/>
                <a:latin typeface="+mn-lt"/>
                <a:ea typeface="+mn-ea"/>
                <a:cs typeface="+mn-cs"/>
              </a:rPr>
              <a:t>À remplacer par une capture d’écran de votre fichier rempli</a:t>
            </a:r>
            <a:endParaRPr lang="fr-FR" sz="1400" kern="1200" dirty="0">
              <a:solidFill>
                <a:srgbClr val="E61A60"/>
              </a:solidFill>
              <a:effectLst/>
              <a:latin typeface="+mn-lt"/>
              <a:cs typeface="Arial"/>
            </a:endParaRPr>
          </a:p>
          <a:p>
            <a:r>
              <a:rPr lang="fr-FR" sz="1400" b="1" dirty="0">
                <a:solidFill>
                  <a:srgbClr val="143981"/>
                </a:solidFill>
                <a:cs typeface="Arial"/>
              </a:rPr>
              <a:t>Exemple de visualisation à partir de données fictives</a:t>
            </a:r>
            <a:endParaRPr lang="fr-FR" sz="1400" dirty="0">
              <a:solidFill>
                <a:srgbClr val="000000"/>
              </a:solidFill>
              <a:cs typeface="Arial"/>
            </a:endParaRPr>
          </a:p>
          <a:p>
            <a:endParaRPr lang="fr-FR" sz="1400" i="1" dirty="0">
              <a:solidFill>
                <a:srgbClr val="E61A60"/>
              </a:solidFill>
              <a:cs typeface="Arial"/>
            </a:endParaRP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D6A61378-E3D7-4068-A8EE-CD7DF0F83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0208"/>
          </a:xfrm>
        </p:spPr>
        <p:txBody>
          <a:bodyPr>
            <a:normAutofit/>
          </a:bodyPr>
          <a:lstStyle/>
          <a:p>
            <a:r>
              <a:rPr lang="fr-FR" dirty="0"/>
              <a:t>Récapitulatif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C066997-2613-40B6-8CCC-CE3D59BDCC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6890" y="501256"/>
            <a:ext cx="3708121" cy="47500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5976BAF-823C-A767-1EB0-6F3355B0DF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1686" y="1253244"/>
            <a:ext cx="6452776" cy="4915959"/>
          </a:xfrm>
          <a:prstGeom prst="rect">
            <a:avLst/>
          </a:prstGeom>
          <a:ln>
            <a:solidFill>
              <a:srgbClr val="E61A60"/>
            </a:solidFill>
          </a:ln>
        </p:spPr>
      </p:pic>
    </p:spTree>
    <p:extLst>
      <p:ext uri="{BB962C8B-B14F-4D97-AF65-F5344CB8AC3E}">
        <p14:creationId xmlns:p14="http://schemas.microsoft.com/office/powerpoint/2010/main" val="28618778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91540854-2CDB-4203-BCCB-D11D46445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0208"/>
          </a:xfrm>
        </p:spPr>
        <p:txBody>
          <a:bodyPr>
            <a:normAutofit/>
          </a:bodyPr>
          <a:lstStyle/>
          <a:p>
            <a:r>
              <a:rPr lang="fr-FR" dirty="0"/>
              <a:t>Évolution temporelle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EC95393-E5DA-4C62-BC53-25509C8D5C32}"/>
              </a:ext>
            </a:extLst>
          </p:cNvPr>
          <p:cNvSpPr txBox="1"/>
          <p:nvPr/>
        </p:nvSpPr>
        <p:spPr>
          <a:xfrm>
            <a:off x="618645" y="5193094"/>
            <a:ext cx="6593435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1400" i="1" kern="1200" dirty="0">
                <a:solidFill>
                  <a:srgbClr val="E61A60"/>
                </a:solidFill>
                <a:effectLst/>
                <a:latin typeface="+mn-lt"/>
                <a:ea typeface="+mn-ea"/>
                <a:cs typeface="+mn-cs"/>
              </a:rPr>
              <a:t>À remplacer par une capture d’écran de votre fichier rempli</a:t>
            </a:r>
            <a:endParaRPr lang="fr-FR" sz="1400" kern="1200" dirty="0">
              <a:solidFill>
                <a:srgbClr val="E61A60"/>
              </a:solidFill>
              <a:effectLst/>
              <a:latin typeface="+mn-lt"/>
              <a:cs typeface="Arial"/>
            </a:endParaRPr>
          </a:p>
          <a:p>
            <a:r>
              <a:rPr lang="fr-FR" sz="1400" b="1" dirty="0">
                <a:solidFill>
                  <a:srgbClr val="143981"/>
                </a:solidFill>
                <a:cs typeface="Arial"/>
              </a:rPr>
              <a:t>Exemple de visualisation à partir de données fictives</a:t>
            </a:r>
            <a:endParaRPr lang="fr-FR" sz="1400" dirty="0">
              <a:solidFill>
                <a:srgbClr val="000000"/>
              </a:solidFill>
              <a:cs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D02255E-3659-BAFA-E220-B861AFF471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125" y="1507009"/>
            <a:ext cx="10187751" cy="3684057"/>
          </a:xfrm>
          <a:prstGeom prst="rect">
            <a:avLst/>
          </a:prstGeom>
          <a:ln>
            <a:solidFill>
              <a:srgbClr val="E61A60"/>
            </a:solidFill>
          </a:ln>
        </p:spPr>
      </p:pic>
    </p:spTree>
    <p:extLst>
      <p:ext uri="{BB962C8B-B14F-4D97-AF65-F5344CB8AC3E}">
        <p14:creationId xmlns:p14="http://schemas.microsoft.com/office/powerpoint/2010/main" val="639242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EC7FAC4-C28A-455C-82C8-E5569FE967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862359"/>
            <a:ext cx="10515600" cy="820208"/>
          </a:xfrm>
        </p:spPr>
        <p:txBody>
          <a:bodyPr/>
          <a:lstStyle/>
          <a:p>
            <a:pPr marL="0" indent="0" algn="ctr">
              <a:buNone/>
            </a:pPr>
            <a:r>
              <a:rPr lang="fr-FR" dirty="0"/>
              <a:t>À compléter</a:t>
            </a:r>
          </a:p>
        </p:txBody>
      </p:sp>
      <p:pic>
        <p:nvPicPr>
          <p:cNvPr id="4" name="Espace réservé du contenu 4">
            <a:extLst>
              <a:ext uri="{FF2B5EF4-FFF2-40B4-BE49-F238E27FC236}">
                <a16:creationId xmlns:a16="http://schemas.microsoft.com/office/drawing/2014/main" id="{26C22F2B-9499-4CBC-A2EF-5DEBB9D021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7248"/>
          <a:stretch/>
        </p:blipFill>
        <p:spPr>
          <a:xfrm>
            <a:off x="967262" y="1047527"/>
            <a:ext cx="6663483" cy="556684"/>
          </a:xfr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62B30173-92D0-4A1A-A0FF-9B175D4BE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0208"/>
          </a:xfrm>
        </p:spPr>
        <p:txBody>
          <a:bodyPr>
            <a:normAutofit/>
          </a:bodyPr>
          <a:lstStyle/>
          <a:p>
            <a:r>
              <a:rPr lang="fr-FR" dirty="0"/>
              <a:t>Résultats et suites à donner</a:t>
            </a:r>
          </a:p>
        </p:txBody>
      </p:sp>
      <p:pic>
        <p:nvPicPr>
          <p:cNvPr id="6" name="Graphique 5" descr="Chat avec un remplissage uni">
            <a:extLst>
              <a:ext uri="{FF2B5EF4-FFF2-40B4-BE49-F238E27FC236}">
                <a16:creationId xmlns:a16="http://schemas.microsoft.com/office/drawing/2014/main" id="{706CD5B7-96E0-4FAD-9964-8EEBF4A337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94421" y="2845829"/>
            <a:ext cx="1203157" cy="1203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96724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nalisé 1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b9f906b-7773-401c-bf8f-a0eccfedb462" xsi:nil="true"/>
    <lcf76f155ced4ddcb4097134ff3c332f xmlns="4bd15e16-a805-42a3-9524-c6e3686c44c9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3A81829ABC1448AFC4BEE2F5078959" ma:contentTypeVersion="11" ma:contentTypeDescription="Crée un document." ma:contentTypeScope="" ma:versionID="4c94513626594afe28821b8669ebf55f">
  <xsd:schema xmlns:xsd="http://www.w3.org/2001/XMLSchema" xmlns:xs="http://www.w3.org/2001/XMLSchema" xmlns:p="http://schemas.microsoft.com/office/2006/metadata/properties" xmlns:ns2="4bd15e16-a805-42a3-9524-c6e3686c44c9" xmlns:ns3="8b9f906b-7773-401c-bf8f-a0eccfedb462" targetNamespace="http://schemas.microsoft.com/office/2006/metadata/properties" ma:root="true" ma:fieldsID="264ca30a75199ac56268b3faf8bbc1d5" ns2:_="" ns3:_="">
    <xsd:import namespace="4bd15e16-a805-42a3-9524-c6e3686c44c9"/>
    <xsd:import namespace="8b9f906b-7773-401c-bf8f-a0eccfedb4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d15e16-a805-42a3-9524-c6e3686c44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c7af5a12-e1b1-49e8-a675-d5fd20a917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9f906b-7773-401c-bf8f-a0eccfedb46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8589e40-3e03-49b0-b242-e0338ee06014}" ma:internalName="TaxCatchAll" ma:showField="CatchAllData" ma:web="8b9f906b-7773-401c-bf8f-a0eccfedb46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BA0FC78-B7F4-47D4-8963-276195847B8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59A62BB-48FC-4489-91A7-5B49D4318E37}">
  <ds:schemaRefs>
    <ds:schemaRef ds:uri="http://schemas.microsoft.com/office/2006/metadata/properties"/>
    <ds:schemaRef ds:uri="http://schemas.microsoft.com/office/infopath/2007/PartnerControls"/>
    <ds:schemaRef ds:uri="8b9f906b-7773-401c-bf8f-a0eccfedb462"/>
    <ds:schemaRef ds:uri="4bd15e16-a805-42a3-9524-c6e3686c44c9"/>
  </ds:schemaRefs>
</ds:datastoreItem>
</file>

<file path=customXml/itemProps3.xml><?xml version="1.0" encoding="utf-8"?>
<ds:datastoreItem xmlns:ds="http://schemas.openxmlformats.org/officeDocument/2006/customXml" ds:itemID="{414C8388-00B3-4829-BC13-9B9F920C77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d15e16-a805-42a3-9524-c6e3686c44c9"/>
    <ds:schemaRef ds:uri="8b9f906b-7773-401c-bf8f-a0eccfedb4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568</TotalTime>
  <Words>410</Words>
  <Application>Microsoft Office PowerPoint</Application>
  <PresentationFormat>Grand écran</PresentationFormat>
  <Paragraphs>55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7" baseType="lpstr">
      <vt:lpstr>Arial</vt:lpstr>
      <vt:lpstr>Arial Black</vt:lpstr>
      <vt:lpstr>Calibri</vt:lpstr>
      <vt:lpstr>Thème Office</vt:lpstr>
      <vt:lpstr>Présentation des résultats Nom de l’établissement RAPPORT STANDARD</vt:lpstr>
      <vt:lpstr>Mise en œuvre pratique Quick EVAL Antibio</vt:lpstr>
      <vt:lpstr>Évaluation au</vt:lpstr>
      <vt:lpstr>Évaluation au</vt:lpstr>
      <vt:lpstr>Évaluation au</vt:lpstr>
      <vt:lpstr>Évaluation aux</vt:lpstr>
      <vt:lpstr>Évaluation aux</vt:lpstr>
      <vt:lpstr>Évaluation aux</vt:lpstr>
      <vt:lpstr>Évaluation</vt:lpstr>
      <vt:lpstr>Analyse</vt:lpstr>
      <vt:lpstr>Récapitulatif</vt:lpstr>
      <vt:lpstr>Évolution temporelle</vt:lpstr>
      <vt:lpstr>Résultats et suites à donner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Rapport Etablissement Hôpitaux Universitaires de Strasbourg</dc:title>
  <dc:creator>NIVOIX Yasmine</dc:creator>
  <cp:lastModifiedBy>KITTLER Emma</cp:lastModifiedBy>
  <cp:revision>61</cp:revision>
  <dcterms:created xsi:type="dcterms:W3CDTF">2026-08-21T12:16:13Z</dcterms:created>
  <dcterms:modified xsi:type="dcterms:W3CDTF">2026-09-22T14:23:01Z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0x0101005E3A81829ABC1448AFC4BEE2F5078959</vt:lpwstr>
  </property>
  <property fmtid="{D5CDD505-2E9C-101B-9397-08002B2CF9AE}" pid="3" name="MediaServiceImageTags">
    <vt:lpwstr/>
  </property>
</Properties>
</file>